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6" r:id="rId3"/>
    <p:sldId id="258" r:id="rId4"/>
    <p:sldId id="264" r:id="rId5"/>
    <p:sldId id="262" r:id="rId6"/>
    <p:sldId id="270" r:id="rId7"/>
    <p:sldId id="271" r:id="rId8"/>
    <p:sldId id="259" r:id="rId9"/>
    <p:sldId id="277" r:id="rId10"/>
    <p:sldId id="278" r:id="rId11"/>
    <p:sldId id="260" r:id="rId12"/>
    <p:sldId id="261" r:id="rId13"/>
    <p:sldId id="272" r:id="rId14"/>
    <p:sldId id="265" r:id="rId15"/>
    <p:sldId id="263" r:id="rId16"/>
    <p:sldId id="273" r:id="rId17"/>
    <p:sldId id="274" r:id="rId18"/>
    <p:sldId id="275" r:id="rId19"/>
    <p:sldId id="276" r:id="rId20"/>
    <p:sldId id="266" r:id="rId21"/>
    <p:sldId id="267" r:id="rId22"/>
    <p:sldId id="268" r:id="rId23"/>
    <p:sldId id="269" r:id="rId24"/>
    <p:sldId id="285" r:id="rId25"/>
    <p:sldId id="284" r:id="rId26"/>
    <p:sldId id="282" r:id="rId27"/>
    <p:sldId id="280" r:id="rId28"/>
    <p:sldId id="283" r:id="rId29"/>
    <p:sldId id="279" r:id="rId3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964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545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12295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3973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0217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7248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591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2943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3632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979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77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7013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2763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3971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514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636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286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30D8309-2CEE-40E7-A9B4-A019F391BE5F}" type="datetimeFigureOut">
              <a:rPr lang="bg-BG" smtClean="0"/>
              <a:t>17.12.2020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811DA-6769-4979-B50D-F40D103A06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3611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&#1057;&#1087;&#1077;&#1094;&#1080;&#1092;&#1080;&#1082;&#1072;&#1094;&#1080;&#1103;.do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&#1044;&#1054;&#1043;&#1054;&#1042;&#1054;&#1056;.doc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„</a:t>
            </a:r>
            <a:r>
              <a:rPr lang="en-US" dirty="0"/>
              <a:t>G.E.M</a:t>
            </a:r>
            <a:r>
              <a:rPr lang="bg-BG" dirty="0"/>
              <a:t>“ ООД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sz="4400" dirty="0" smtClean="0"/>
              <a:t>Представя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923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196" y="2907594"/>
            <a:ext cx="6677327" cy="1400530"/>
          </a:xfrm>
        </p:spPr>
        <p:txBody>
          <a:bodyPr/>
          <a:lstStyle/>
          <a:p>
            <a:r>
              <a:rPr lang="bg-BG" sz="6000" dirty="0" smtClean="0">
                <a:solidFill>
                  <a:schemeClr val="bg2">
                    <a:lumMod val="40000"/>
                    <a:lumOff val="60000"/>
                  </a:schemeClr>
                </a:solidFill>
                <a:hlinkClick r:id="rId2" action="ppaction://hlinkfile"/>
              </a:rPr>
              <a:t>СПЕЦИФИКАЦИЯ</a:t>
            </a:r>
            <a:endParaRPr lang="en-US" sz="6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4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075" y="560173"/>
            <a:ext cx="9498227" cy="106050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 </a:t>
            </a:r>
            <a:br>
              <a:rPr lang="bg-BG" dirty="0" smtClean="0"/>
            </a:br>
            <a:r>
              <a:rPr lang="bg-BG" sz="5300" dirty="0" smtClean="0"/>
              <a:t>ПОТРЕБИТЕЛСКИ ИСТОРИИ</a:t>
            </a:r>
            <a:endParaRPr lang="bg-BG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5" y="2199503"/>
            <a:ext cx="10969993" cy="361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406" y="373217"/>
            <a:ext cx="9308756" cy="821270"/>
          </a:xfrm>
        </p:spPr>
        <p:txBody>
          <a:bodyPr>
            <a:normAutofit/>
          </a:bodyPr>
          <a:lstStyle/>
          <a:p>
            <a:r>
              <a:rPr lang="bg-BG" sz="3600" dirty="0" smtClean="0"/>
              <a:t>СИСТЕМА ЗА УПРАВЛЕНИЕ НА ПРОЕКТА </a:t>
            </a:r>
            <a:endParaRPr lang="bg-BG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6" y="1408671"/>
            <a:ext cx="10058400" cy="51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673" y="428004"/>
            <a:ext cx="8357846" cy="1400530"/>
          </a:xfrm>
        </p:spPr>
        <p:txBody>
          <a:bodyPr>
            <a:normAutofit/>
          </a:bodyPr>
          <a:lstStyle/>
          <a:p>
            <a:r>
              <a:rPr lang="en-US" sz="5400" dirty="0" err="1" smtClean="0"/>
              <a:t>MoSCoW</a:t>
            </a:r>
            <a:r>
              <a:rPr lang="en-US" sz="5400" dirty="0" smtClean="0"/>
              <a:t> </a:t>
            </a:r>
            <a:r>
              <a:rPr lang="bg-BG" sz="5400" dirty="0" smtClean="0"/>
              <a:t>метод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3" y="2084172"/>
            <a:ext cx="9225080" cy="3480541"/>
          </a:xfrm>
        </p:spPr>
      </p:pic>
      <p:sp>
        <p:nvSpPr>
          <p:cNvPr id="3" name="TextBox 2"/>
          <p:cNvSpPr txBox="1"/>
          <p:nvPr/>
        </p:nvSpPr>
        <p:spPr>
          <a:xfrm>
            <a:off x="9803027" y="5820351"/>
            <a:ext cx="238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Мартин Ангелов</a:t>
            </a:r>
          </a:p>
          <a:p>
            <a:r>
              <a:rPr lang="bg-BG" dirty="0" smtClean="0"/>
              <a:t>Ерзин Ехлиман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809" y="123566"/>
            <a:ext cx="7766936" cy="936933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 smtClean="0"/>
              <a:t>АРХИТЕКТУРА 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28" y="1060499"/>
            <a:ext cx="3187899" cy="5502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53601" y="6219568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Георги Георгиев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459" y="263609"/>
            <a:ext cx="9588844" cy="953409"/>
          </a:xfrm>
        </p:spPr>
        <p:txBody>
          <a:bodyPr>
            <a:noAutofit/>
          </a:bodyPr>
          <a:lstStyle/>
          <a:p>
            <a:r>
              <a:rPr lang="en-US" sz="4000" dirty="0" smtClean="0"/>
              <a:t>USE- CASE</a:t>
            </a:r>
            <a:r>
              <a:rPr lang="bg-BG" sz="4000" dirty="0" smtClean="0"/>
              <a:t> диаграма</a:t>
            </a:r>
            <a:r>
              <a:rPr lang="en-US" sz="4000" dirty="0" smtClean="0"/>
              <a:t> </a:t>
            </a:r>
            <a:r>
              <a:rPr lang="bg-BG" sz="4000" dirty="0" smtClean="0"/>
              <a:t>за потребител </a:t>
            </a:r>
            <a:endParaRPr lang="bg-BG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69" y="1560043"/>
            <a:ext cx="8609191" cy="4173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53601" y="6219568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Георги Георгиев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271" y="370701"/>
            <a:ext cx="9547652" cy="953409"/>
          </a:xfrm>
        </p:spPr>
        <p:txBody>
          <a:bodyPr>
            <a:noAutofit/>
          </a:bodyPr>
          <a:lstStyle/>
          <a:p>
            <a:r>
              <a:rPr lang="en-US" sz="3600" dirty="0" smtClean="0"/>
              <a:t>USE- CASE</a:t>
            </a:r>
            <a:r>
              <a:rPr lang="bg-BG" sz="3600" dirty="0" smtClean="0"/>
              <a:t> диаграма</a:t>
            </a:r>
            <a:r>
              <a:rPr lang="en-US" sz="3600" dirty="0" smtClean="0"/>
              <a:t> </a:t>
            </a:r>
            <a:r>
              <a:rPr lang="bg-BG" sz="3600" dirty="0" smtClean="0"/>
              <a:t>за администратор</a:t>
            </a:r>
            <a:endParaRPr lang="bg-BG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1" y="1622503"/>
            <a:ext cx="10058400" cy="43854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53601" y="6219568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Георги Георгиев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18" y="2419499"/>
            <a:ext cx="4576678" cy="1641756"/>
          </a:xfrm>
        </p:spPr>
        <p:txBody>
          <a:bodyPr/>
          <a:lstStyle/>
          <a:p>
            <a:pPr algn="ctr"/>
            <a:r>
              <a:rPr lang="en-US" dirty="0" smtClean="0"/>
              <a:t>Activity </a:t>
            </a:r>
            <a:r>
              <a:rPr lang="bg-BG" dirty="0" smtClean="0"/>
              <a:t>диаграма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15" y="235543"/>
            <a:ext cx="4510979" cy="6432987"/>
          </a:xfrm>
        </p:spPr>
      </p:pic>
      <p:sp>
        <p:nvSpPr>
          <p:cNvPr id="5" name="TextBox 4"/>
          <p:cNvSpPr txBox="1"/>
          <p:nvPr/>
        </p:nvSpPr>
        <p:spPr>
          <a:xfrm>
            <a:off x="9753601" y="6219568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Георги Георгиев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0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</a:t>
            </a:r>
            <a:r>
              <a:rPr lang="bg-BG" dirty="0" smtClean="0"/>
              <a:t>диаграма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52983"/>
            <a:ext cx="5568779" cy="5440421"/>
          </a:xfrm>
        </p:spPr>
      </p:pic>
      <p:sp>
        <p:nvSpPr>
          <p:cNvPr id="5" name="TextBox 4"/>
          <p:cNvSpPr txBox="1"/>
          <p:nvPr/>
        </p:nvSpPr>
        <p:spPr>
          <a:xfrm>
            <a:off x="9753601" y="6219568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Георги Георгиев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bg-BG" dirty="0" smtClean="0"/>
              <a:t>диаграма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13935"/>
            <a:ext cx="9691662" cy="4674973"/>
          </a:xfrm>
        </p:spPr>
      </p:pic>
      <p:sp>
        <p:nvSpPr>
          <p:cNvPr id="5" name="TextBox 4"/>
          <p:cNvSpPr txBox="1"/>
          <p:nvPr/>
        </p:nvSpPr>
        <p:spPr>
          <a:xfrm>
            <a:off x="9753601" y="6219568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Георги Георгиев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8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6293" y="1713471"/>
            <a:ext cx="9144000" cy="3213401"/>
          </a:xfrm>
        </p:spPr>
        <p:txBody>
          <a:bodyPr/>
          <a:lstStyle/>
          <a:p>
            <a:r>
              <a:rPr lang="bg-BG" dirty="0"/>
              <a:t>Библиотечно- информационна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35859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90" y="403653"/>
            <a:ext cx="8825658" cy="782030"/>
          </a:xfrm>
        </p:spPr>
        <p:txBody>
          <a:bodyPr>
            <a:normAutofit fontScale="90000"/>
          </a:bodyPr>
          <a:lstStyle/>
          <a:p>
            <a:r>
              <a:rPr lang="bg-BG" sz="4800" dirty="0" smtClean="0"/>
              <a:t>СОФТУЕРНА РЕАЛИЗАЦИЯ</a:t>
            </a:r>
            <a:endParaRPr lang="bg-BG" sz="4800" dirty="0"/>
          </a:p>
        </p:txBody>
      </p:sp>
      <p:sp>
        <p:nvSpPr>
          <p:cNvPr id="5" name="Rectangle 4"/>
          <p:cNvSpPr/>
          <p:nvPr/>
        </p:nvSpPr>
        <p:spPr>
          <a:xfrm>
            <a:off x="930876" y="1859340"/>
            <a:ext cx="82131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Case </a:t>
            </a:r>
            <a:r>
              <a:rPr lang="bg-BG" dirty="0"/>
              <a:t>инструменти: </a:t>
            </a:r>
            <a:r>
              <a:rPr lang="en-US" dirty="0" err="1"/>
              <a:t>TeamGantt</a:t>
            </a:r>
            <a:r>
              <a:rPr lang="en-US" dirty="0"/>
              <a:t>, </a:t>
            </a:r>
            <a:r>
              <a:rPr lang="en-US" dirty="0" smtClean="0"/>
              <a:t>Jira</a:t>
            </a:r>
            <a:r>
              <a:rPr lang="bg-BG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За реализация на база от данни: Използвахме </a:t>
            </a:r>
            <a:r>
              <a:rPr lang="en-US" dirty="0" err="1" smtClean="0"/>
              <a:t>phpMyAdmin</a:t>
            </a:r>
            <a:r>
              <a:rPr lang="bg-BG" dirty="0"/>
              <a:t> </a:t>
            </a:r>
            <a:r>
              <a:rPr lang="bg-BG" dirty="0" smtClean="0"/>
              <a:t>в</a:t>
            </a:r>
            <a:r>
              <a:rPr lang="en-US" dirty="0" smtClean="0"/>
              <a:t> </a:t>
            </a:r>
            <a:r>
              <a:rPr lang="bg-BG" dirty="0" smtClean="0"/>
              <a:t>среда </a:t>
            </a:r>
            <a:r>
              <a:rPr lang="en-US" dirty="0" err="1" smtClean="0"/>
              <a:t>Xampp</a:t>
            </a:r>
            <a:r>
              <a:rPr lang="bg-BG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За реализация на уеб сайта използвахме: </a:t>
            </a:r>
            <a:r>
              <a:rPr lang="en-US" dirty="0" smtClean="0"/>
              <a:t>Notepad++ </a:t>
            </a:r>
            <a:endParaRPr lang="bg-B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За </a:t>
            </a:r>
            <a:r>
              <a:rPr lang="bg-BG" dirty="0"/>
              <a:t>чертаене на диаграмите и архитектурата: </a:t>
            </a:r>
            <a:r>
              <a:rPr lang="en-US" dirty="0"/>
              <a:t>Microsoft Visio </a:t>
            </a:r>
            <a:r>
              <a:rPr lang="bg-BG" dirty="0"/>
              <a:t>2013.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За оформяна на текстови документи: </a:t>
            </a:r>
            <a:r>
              <a:rPr lang="en-US" dirty="0"/>
              <a:t>Microsoft Word </a:t>
            </a:r>
            <a:r>
              <a:rPr lang="bg-BG" dirty="0"/>
              <a:t>- </a:t>
            </a:r>
            <a:r>
              <a:rPr lang="bg-BG" dirty="0" smtClean="0"/>
              <a:t>201</a:t>
            </a:r>
            <a:r>
              <a:rPr lang="en-US" dirty="0" smtClean="0"/>
              <a:t>3</a:t>
            </a:r>
            <a:r>
              <a:rPr lang="bg-BG" dirty="0" smtClean="0"/>
              <a:t>.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За презентацията е използвано: </a:t>
            </a:r>
            <a:r>
              <a:rPr lang="en-CA" dirty="0"/>
              <a:t>Microsoft PowerPoint </a:t>
            </a:r>
            <a:r>
              <a:rPr lang="en-CA" dirty="0" smtClean="0"/>
              <a:t>2013.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Други изпозвани програми: </a:t>
            </a:r>
            <a:r>
              <a:rPr lang="en-US" dirty="0" smtClean="0"/>
              <a:t>CorelDraw </a:t>
            </a:r>
            <a:r>
              <a:rPr lang="bg-BG" dirty="0" smtClean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155" y="420130"/>
            <a:ext cx="8825658" cy="1103305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ТЕСТВАНЕ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0155" y="3179240"/>
            <a:ext cx="8825658" cy="14916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Приложението е ръчно тествано от </a:t>
            </a:r>
            <a:r>
              <a:rPr lang="en-CA" dirty="0"/>
              <a:t>QA </a:t>
            </a:r>
            <a:r>
              <a:rPr lang="bg-BG" dirty="0" smtClean="0"/>
              <a:t>тестера</a:t>
            </a:r>
            <a:r>
              <a:rPr lang="en-US" dirty="0" smtClean="0"/>
              <a:t>(</a:t>
            </a:r>
            <a:r>
              <a:rPr lang="bg-BG" dirty="0" smtClean="0"/>
              <a:t>Ерзин</a:t>
            </a:r>
            <a:r>
              <a:rPr lang="en-US" dirty="0" smtClean="0"/>
              <a:t>)</a:t>
            </a:r>
            <a:r>
              <a:rPr lang="bg-BG" dirty="0" smtClean="0"/>
              <a:t>, </a:t>
            </a:r>
            <a:r>
              <a:rPr lang="bg-BG" dirty="0"/>
              <a:t>за напред е предвидено да има автоматизирано тестване</a:t>
            </a:r>
            <a:r>
              <a:rPr lang="bg-BG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Бяха Открити грешки, които бяха успешно премахнати, повечето.</a:t>
            </a:r>
            <a:endParaRPr lang="bg-BG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6558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058" y="378940"/>
            <a:ext cx="8825658" cy="1136257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ЕКИПНА  РАБОТА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8" y="2025942"/>
            <a:ext cx="8825658" cy="375702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dirty="0" smtClean="0"/>
              <a:t>Събирането на екипа не е ежеседмично, но компенсираме с повече часове работа при сибиране. </a:t>
            </a:r>
            <a:endParaRPr lang="bg-B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dirty="0"/>
              <a:t>Изводи: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bg-BG" sz="2000" dirty="0"/>
              <a:t>Работата по проекта </a:t>
            </a:r>
            <a:r>
              <a:rPr lang="bg-BG" sz="2000" dirty="0" smtClean="0"/>
              <a:t>протече гладко. </a:t>
            </a:r>
            <a:r>
              <a:rPr lang="bg-BG" sz="2000" dirty="0"/>
              <a:t>Екипът се сработи </a:t>
            </a:r>
            <a:r>
              <a:rPr lang="bg-BG" sz="2000" dirty="0" smtClean="0"/>
              <a:t>много добре помежду си. Всеки </a:t>
            </a:r>
            <a:r>
              <a:rPr lang="bg-BG" sz="2000" dirty="0"/>
              <a:t>член от екипа </a:t>
            </a:r>
            <a:r>
              <a:rPr lang="bg-BG" sz="2000" dirty="0" smtClean="0"/>
              <a:t>си изпълни задачите и </a:t>
            </a:r>
            <a:r>
              <a:rPr lang="bg-BG" sz="2000" dirty="0"/>
              <a:t>допринесе за успешното реализиране на продукта.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bg-BG" sz="2000" dirty="0"/>
              <a:t>Като препоръка може да се добави нуждата от по-често събиране на екипа.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55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634314"/>
            <a:ext cx="8825658" cy="118568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ЗАКЛЮЧЕНИЕ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437833"/>
            <a:ext cx="8825658" cy="3789971"/>
          </a:xfrm>
        </p:spPr>
        <p:txBody>
          <a:bodyPr/>
          <a:lstStyle/>
          <a:p>
            <a:pPr marL="342900" lvl="0" indent="-342900" defTabSz="914400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bg-BG" dirty="0"/>
              <a:t>Проекта има бъдеще, </a:t>
            </a:r>
            <a:r>
              <a:rPr lang="bg-BG" dirty="0" smtClean="0"/>
              <a:t>ако бъде напълно завършен, има поддръжка от екипа и обема на екипа се увеличи.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828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Снимки на приложението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10" y="2052638"/>
            <a:ext cx="8683955" cy="4195762"/>
          </a:xfrm>
        </p:spPr>
      </p:pic>
    </p:spTree>
    <p:extLst>
      <p:ext uri="{BB962C8B-B14F-4D97-AF65-F5344CB8AC3E}">
        <p14:creationId xmlns:p14="http://schemas.microsoft.com/office/powerpoint/2010/main" val="275070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Снимки на приложението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53" y="2052638"/>
            <a:ext cx="8664470" cy="4195762"/>
          </a:xfrm>
        </p:spPr>
      </p:pic>
    </p:spTree>
    <p:extLst>
      <p:ext uri="{BB962C8B-B14F-4D97-AF65-F5344CB8AC3E}">
        <p14:creationId xmlns:p14="http://schemas.microsoft.com/office/powerpoint/2010/main" val="341720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Снимки на приложението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217" y="2234545"/>
            <a:ext cx="8779001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7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Снимки на приложението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12" y="2052638"/>
            <a:ext cx="8792351" cy="4195762"/>
          </a:xfrm>
        </p:spPr>
      </p:pic>
    </p:spTree>
    <p:extLst>
      <p:ext uri="{BB962C8B-B14F-4D97-AF65-F5344CB8AC3E}">
        <p14:creationId xmlns:p14="http://schemas.microsoft.com/office/powerpoint/2010/main" val="725889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Снимки на приложението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28" y="2052638"/>
            <a:ext cx="8805920" cy="4195762"/>
          </a:xfrm>
        </p:spPr>
      </p:pic>
    </p:spTree>
    <p:extLst>
      <p:ext uri="{BB962C8B-B14F-4D97-AF65-F5344CB8AC3E}">
        <p14:creationId xmlns:p14="http://schemas.microsoft.com/office/powerpoint/2010/main" val="2341977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5400" dirty="0" smtClean="0"/>
              <a:t>Благодаря за вниманието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042" y="3031524"/>
            <a:ext cx="9403742" cy="2804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6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Време е за демонстрация на проекта.</a:t>
            </a:r>
            <a:endParaRPr lang="en-US" sz="36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8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4751" y="335647"/>
            <a:ext cx="8728405" cy="1169773"/>
          </a:xfrm>
        </p:spPr>
        <p:txBody>
          <a:bodyPr/>
          <a:lstStyle/>
          <a:p>
            <a:r>
              <a:rPr lang="bg-BG" sz="5400" dirty="0" smtClean="0"/>
              <a:t>Описание на екипа </a:t>
            </a:r>
            <a:endParaRPr lang="bg-BG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572" y="4471332"/>
            <a:ext cx="2516282" cy="1551346"/>
          </a:xfrm>
        </p:spPr>
        <p:txBody>
          <a:bodyPr>
            <a:normAutofit/>
          </a:bodyPr>
          <a:lstStyle/>
          <a:p>
            <a:r>
              <a:rPr lang="bg-BG" sz="1800" dirty="0" smtClean="0">
                <a:solidFill>
                  <a:schemeClr val="tx1"/>
                </a:solidFill>
              </a:rPr>
              <a:t>Мартин Ангелов</a:t>
            </a:r>
          </a:p>
          <a:p>
            <a:r>
              <a:rPr lang="en-CA" sz="1800" dirty="0">
                <a:solidFill>
                  <a:schemeClr val="tx1"/>
                </a:solidFill>
              </a:rPr>
              <a:t>Project Manager</a:t>
            </a:r>
            <a:endParaRPr lang="ru-RU" sz="1800" dirty="0">
              <a:solidFill>
                <a:schemeClr val="tx1"/>
              </a:solidFill>
            </a:endParaRPr>
          </a:p>
          <a:p>
            <a:r>
              <a:rPr lang="bg-BG" sz="1800" dirty="0" smtClean="0">
                <a:solidFill>
                  <a:schemeClr val="tx1"/>
                </a:solidFill>
              </a:rPr>
              <a:t>Фак. №: 183017</a:t>
            </a:r>
            <a:endParaRPr lang="bg-BG" sz="1800" dirty="0">
              <a:solidFill>
                <a:schemeClr val="tx1"/>
              </a:solidFill>
            </a:endParaRPr>
          </a:p>
        </p:txBody>
      </p:sp>
      <p:pic>
        <p:nvPicPr>
          <p:cNvPr id="102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05" y="1709419"/>
            <a:ext cx="1795243" cy="25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" descr="13268260_1282921885069154_2536518257250807232_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495" y="1709419"/>
            <a:ext cx="1512823" cy="25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707" descr="87083128_2475554405882794_5652921983743033344_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565" y="1634563"/>
            <a:ext cx="1849083" cy="25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080257" y="4477756"/>
            <a:ext cx="2348807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90C226"/>
              </a:buClr>
              <a:buSzPct val="80000"/>
            </a:pPr>
            <a:r>
              <a:rPr lang="bg-BG" dirty="0" smtClean="0"/>
              <a:t>ГЕОРГИ ГЕОРГИЕВ</a:t>
            </a:r>
          </a:p>
          <a:p>
            <a:pPr lvl="0" algn="r" defTabSz="457200">
              <a:spcBef>
                <a:spcPts val="1000"/>
              </a:spcBef>
              <a:buClr>
                <a:srgbClr val="90C226"/>
              </a:buClr>
              <a:buSzPct val="80000"/>
            </a:pPr>
            <a:r>
              <a:rPr lang="en-US" dirty="0" smtClean="0"/>
              <a:t>PROGRAMMER</a:t>
            </a:r>
            <a:endParaRPr lang="bg-BG" dirty="0" smtClean="0"/>
          </a:p>
          <a:p>
            <a:pPr lvl="0" algn="r" defTabSz="457200">
              <a:spcBef>
                <a:spcPts val="1000"/>
              </a:spcBef>
              <a:buClr>
                <a:srgbClr val="90C226"/>
              </a:buClr>
              <a:buSzPct val="80000"/>
            </a:pPr>
            <a:r>
              <a:rPr lang="bg-BG" dirty="0" smtClean="0"/>
              <a:t>ФАК. №: 183016</a:t>
            </a:r>
            <a:endParaRPr lang="bg-BG" dirty="0"/>
          </a:p>
        </p:txBody>
      </p:sp>
      <p:sp>
        <p:nvSpPr>
          <p:cNvPr id="13" name="Rectangle 12"/>
          <p:cNvSpPr/>
          <p:nvPr/>
        </p:nvSpPr>
        <p:spPr>
          <a:xfrm>
            <a:off x="7470887" y="4467704"/>
            <a:ext cx="3116431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457200">
              <a:spcBef>
                <a:spcPts val="1000"/>
              </a:spcBef>
              <a:buClr>
                <a:srgbClr val="90C226"/>
              </a:buClr>
              <a:buSzPct val="80000"/>
            </a:pPr>
            <a:r>
              <a:rPr lang="bg-BG" dirty="0" smtClean="0"/>
              <a:t>ЕРЗИН ЕТЕМ</a:t>
            </a:r>
          </a:p>
          <a:p>
            <a:pPr lvl="0" algn="r" defTabSz="457200">
              <a:spcBef>
                <a:spcPts val="1000"/>
              </a:spcBef>
              <a:buClr>
                <a:srgbClr val="90C226"/>
              </a:buClr>
              <a:buSzPct val="80000"/>
            </a:pPr>
            <a:r>
              <a:rPr lang="en-US" dirty="0" smtClean="0"/>
              <a:t>TESTER</a:t>
            </a:r>
            <a:r>
              <a:rPr lang="bg-BG" dirty="0" smtClean="0"/>
              <a:t>/</a:t>
            </a:r>
            <a:r>
              <a:rPr lang="en-US" dirty="0" smtClean="0"/>
              <a:t>BUSINESS ANALYST</a:t>
            </a:r>
            <a:endParaRPr lang="bg-BG" dirty="0" smtClean="0"/>
          </a:p>
          <a:p>
            <a:pPr lvl="0" algn="r" defTabSz="457200">
              <a:spcBef>
                <a:spcPts val="1000"/>
              </a:spcBef>
              <a:buClr>
                <a:srgbClr val="90C226"/>
              </a:buClr>
              <a:buSzPct val="80000"/>
            </a:pPr>
            <a:r>
              <a:rPr lang="bg-BG" dirty="0" smtClean="0"/>
              <a:t>ФАК. №: 183042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627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2460" y="5003274"/>
            <a:ext cx="9144000" cy="2387600"/>
          </a:xfrm>
        </p:spPr>
        <p:txBody>
          <a:bodyPr/>
          <a:lstStyle/>
          <a:p>
            <a:pPr algn="ctr"/>
            <a:r>
              <a:rPr lang="bg-BG" dirty="0" smtClean="0">
                <a:hlinkClick r:id="rId2" action="ppaction://hlinkfile"/>
              </a:rPr>
              <a:t>ДОГОВОР</a:t>
            </a:r>
            <a:r>
              <a:rPr lang="en-US" dirty="0" smtClean="0"/>
              <a:t/>
            </a:r>
            <a:br>
              <a:rPr lang="en-US" dirty="0" smtClean="0"/>
            </a:b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22" y="274504"/>
            <a:ext cx="6353757" cy="4728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649" y="5898292"/>
            <a:ext cx="2108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Мартин Ангелов</a:t>
            </a:r>
          </a:p>
          <a:p>
            <a:r>
              <a:rPr lang="bg-BG" dirty="0" smtClean="0"/>
              <a:t>Ерзин Ехлиман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0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222" y="576649"/>
            <a:ext cx="9144000" cy="1804086"/>
          </a:xfrm>
        </p:spPr>
        <p:txBody>
          <a:bodyPr/>
          <a:lstStyle/>
          <a:p>
            <a:r>
              <a:rPr lang="bg-BG" sz="4800" dirty="0" smtClean="0"/>
              <a:t>ЕТАПИ НА ПРОЕКТА</a:t>
            </a:r>
            <a:r>
              <a:rPr lang="en-US" dirty="0" smtClean="0"/>
              <a:t/>
            </a:r>
            <a:br>
              <a:rPr lang="en-US" dirty="0" smtClean="0"/>
            </a:b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8510" y="2479589"/>
            <a:ext cx="10270766" cy="31302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Анализ На проекта</a:t>
            </a:r>
            <a:endParaRPr lang="bg-B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Проектиране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Реализация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Тестване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398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800" dirty="0" smtClean="0"/>
              <a:t>ПЛАН БЮДЖЕТ</a:t>
            </a:r>
            <a:endParaRPr lang="en-US" sz="4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0537101"/>
              </p:ext>
            </p:extLst>
          </p:nvPr>
        </p:nvGraphicFramePr>
        <p:xfrm>
          <a:off x="677334" y="1930392"/>
          <a:ext cx="7140374" cy="4297412"/>
        </p:xfrm>
        <a:graphic>
          <a:graphicData uri="http://schemas.openxmlformats.org/drawingml/2006/table">
            <a:tbl>
              <a:tblPr firstRow="1" firstCol="1" bandRow="1"/>
              <a:tblGrid>
                <a:gridCol w="5941298"/>
                <a:gridCol w="1199076"/>
              </a:tblGrid>
              <a:tr h="306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b="1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Разход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Цена</a:t>
                      </a:r>
                      <a:r>
                        <a:rPr lang="en-US" sz="16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bg-BG" sz="16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лв</a:t>
                      </a:r>
                      <a:r>
                        <a:rPr lang="en-US" sz="16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Технически средства 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хардуер, лицензи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Обучение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Заплати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Мениджър: 20 лв/час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Бизнес анализатор/Tестер: 15 лв/час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422910" algn="ctr"/>
                          <a:tab pos="845820" algn="r"/>
                        </a:tabLs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7200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Програмист: 15 лв/час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Реклама и др. представителни разходи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Разход за овладяване на риска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Разходи за текущи нужди 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офис материали, други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Премии и бонуси 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незадължително</a:t>
                      </a: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Обща цена на проекта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2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5400" dirty="0" smtClean="0"/>
              <a:t>ГАНТ ГРАФИК</a:t>
            </a:r>
            <a:endParaRPr lang="en-US" sz="5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8" y="1567463"/>
            <a:ext cx="10015380" cy="4692521"/>
          </a:xfrm>
        </p:spPr>
      </p:pic>
    </p:spTree>
    <p:extLst>
      <p:ext uri="{BB962C8B-B14F-4D97-AF65-F5344CB8AC3E}">
        <p14:creationId xmlns:p14="http://schemas.microsoft.com/office/powerpoint/2010/main" val="283054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0" y="444842"/>
            <a:ext cx="11228175" cy="1482811"/>
          </a:xfrm>
        </p:spPr>
        <p:txBody>
          <a:bodyPr/>
          <a:lstStyle/>
          <a:p>
            <a:r>
              <a:rPr lang="bg-BG" sz="4400" dirty="0" smtClean="0"/>
              <a:t>Функционални </a:t>
            </a:r>
            <a:r>
              <a:rPr lang="bg-BG" sz="4400" dirty="0"/>
              <a:t>и</a:t>
            </a:r>
            <a:r>
              <a:rPr lang="bg-BG" sz="4400" dirty="0" smtClean="0"/>
              <a:t>зисквания на клиента</a:t>
            </a:r>
            <a:endParaRPr lang="bg-BG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459" y="2644346"/>
            <a:ext cx="9445154" cy="30133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информацията </a:t>
            </a:r>
            <a:r>
              <a:rPr lang="bg-BG" dirty="0"/>
              <a:t>се въвежда ръчно в системата и се съхранява в база данни, до която библиотечна системата трябва да има </a:t>
            </a:r>
            <a:r>
              <a:rPr lang="bg-BG" dirty="0" smtClean="0"/>
              <a:t>достъп</a:t>
            </a:r>
            <a:r>
              <a:rPr lang="en-US" dirty="0" smtClean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bg-BG" dirty="0"/>
              <a:t>Ф</a:t>
            </a:r>
            <a:r>
              <a:rPr lang="bg-BG" dirty="0" smtClean="0"/>
              <a:t>илтър </a:t>
            </a:r>
            <a:r>
              <a:rPr lang="bg-BG" dirty="0"/>
              <a:t>за търсене на информация по даден </a:t>
            </a:r>
            <a:r>
              <a:rPr lang="bg-BG" dirty="0" smtClean="0"/>
              <a:t>атрибут.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/>
              <a:t>Възможност за редакция на информацията за </a:t>
            </a:r>
            <a:r>
              <a:rPr lang="bg-BG" dirty="0" smtClean="0"/>
              <a:t>книгите.</a:t>
            </a:r>
            <a:endParaRPr lang="bg-BG" dirty="0"/>
          </a:p>
        </p:txBody>
      </p:sp>
      <p:sp>
        <p:nvSpPr>
          <p:cNvPr id="4" name="TextBox 3"/>
          <p:cNvSpPr txBox="1"/>
          <p:nvPr/>
        </p:nvSpPr>
        <p:spPr>
          <a:xfrm>
            <a:off x="9901359" y="6003657"/>
            <a:ext cx="211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Мартин Ангелов</a:t>
            </a:r>
          </a:p>
          <a:p>
            <a:r>
              <a:rPr lang="bg-BG" dirty="0" smtClean="0"/>
              <a:t>Георги Георгиев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358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325" y="444843"/>
            <a:ext cx="11557686" cy="1103871"/>
          </a:xfrm>
        </p:spPr>
        <p:txBody>
          <a:bodyPr/>
          <a:lstStyle/>
          <a:p>
            <a:r>
              <a:rPr lang="bg-BG" sz="4400" dirty="0" smtClean="0"/>
              <a:t>Нефункционални </a:t>
            </a:r>
            <a:r>
              <a:rPr lang="bg-BG" sz="4400" dirty="0"/>
              <a:t>изисквания на клиента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994" y="1804087"/>
            <a:ext cx="9354537" cy="443022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Производителност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bg-BG" dirty="0"/>
              <a:t>Системата трябва да позволява да работят паралелно поне 200 потребителя</a:t>
            </a:r>
            <a:r>
              <a:rPr lang="bg-BG" dirty="0" smtClean="0"/>
              <a:t>.</a:t>
            </a:r>
            <a:endParaRPr lang="bg-B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Надеждност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bg-BG" dirty="0"/>
              <a:t>При срив системата трябва автоматично да запазва състоянието си</a:t>
            </a:r>
            <a:r>
              <a:rPr lang="bg-BG" dirty="0" smtClean="0"/>
              <a:t>.</a:t>
            </a:r>
            <a:endParaRPr lang="bg-B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Сигурност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bg-BG" dirty="0"/>
              <a:t>Регистрацията на книга да се извършва само и единствено от служители на библиотеката</a:t>
            </a:r>
            <a:r>
              <a:rPr lang="bg-BG" dirty="0" smtClean="0"/>
              <a:t>.</a:t>
            </a:r>
            <a:endParaRPr lang="bg-B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dirty="0" smtClean="0"/>
              <a:t>Поддръжка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bg-BG" dirty="0"/>
              <a:t>Системата трябва да е лесна за поддръжка – да бъде разработена така, че да се модифицира  бързо с цел добавяне или изваждане на функционалност, подобряване на бързодействието и  коригиране на дефекти. 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bg-BG" dirty="0"/>
          </a:p>
          <a:p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9930531" y="5994094"/>
            <a:ext cx="226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Мартин Ангелов</a:t>
            </a:r>
          </a:p>
          <a:p>
            <a:r>
              <a:rPr lang="bg-BG" dirty="0" smtClean="0"/>
              <a:t>Георги Георгиев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8730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376</TotalTime>
  <Words>491</Words>
  <Application>Microsoft Office PowerPoint</Application>
  <PresentationFormat>Widescreen</PresentationFormat>
  <Paragraphs>111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Gothic</vt:lpstr>
      <vt:lpstr>Times New Roman</vt:lpstr>
      <vt:lpstr>Wingdings 3</vt:lpstr>
      <vt:lpstr>Ion</vt:lpstr>
      <vt:lpstr>„G.E.M“ ООД</vt:lpstr>
      <vt:lpstr>Библиотечно- информационна система</vt:lpstr>
      <vt:lpstr>Описание на екипа </vt:lpstr>
      <vt:lpstr>ДОГОВОР </vt:lpstr>
      <vt:lpstr>ЕТАПИ НА ПРОЕКТА </vt:lpstr>
      <vt:lpstr>ПЛАН БЮДЖЕТ</vt:lpstr>
      <vt:lpstr>ГАНТ ГРАФИК</vt:lpstr>
      <vt:lpstr>Функционални изисквания на клиента</vt:lpstr>
      <vt:lpstr>Нефункционални изисквания на клиента</vt:lpstr>
      <vt:lpstr>СПЕЦИФИКАЦИЯ</vt:lpstr>
      <vt:lpstr>  ПОТРЕБИТЕЛСКИ ИСТОРИИ</vt:lpstr>
      <vt:lpstr>СИСТЕМА ЗА УПРАВЛЕНИЕ НА ПРОЕКТА </vt:lpstr>
      <vt:lpstr>MoSCoW метод</vt:lpstr>
      <vt:lpstr>АРХИТЕКТУРА </vt:lpstr>
      <vt:lpstr>USE- CASE диаграма за потребител </vt:lpstr>
      <vt:lpstr>USE- CASE диаграма за администратор</vt:lpstr>
      <vt:lpstr>Activity диаграма</vt:lpstr>
      <vt:lpstr>Sequence диаграма</vt:lpstr>
      <vt:lpstr>Class диаграма</vt:lpstr>
      <vt:lpstr>СОФТУЕРНА РЕАЛИЗАЦИЯ</vt:lpstr>
      <vt:lpstr>ТЕСТВАНЕ</vt:lpstr>
      <vt:lpstr>ЕКИПНА  РАБОТА</vt:lpstr>
      <vt:lpstr>ЗАКЛЮЧЕНИЕ</vt:lpstr>
      <vt:lpstr>Снимки на приложението</vt:lpstr>
      <vt:lpstr>Снимки на приложението</vt:lpstr>
      <vt:lpstr>Снимки на приложението</vt:lpstr>
      <vt:lpstr>Снимки на приложението</vt:lpstr>
      <vt:lpstr>Снимки на приложението</vt:lpstr>
      <vt:lpstr>Благодаря за вниманието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Име на проекта</dc:title>
  <dc:creator>Galashi</dc:creator>
  <cp:lastModifiedBy>user</cp:lastModifiedBy>
  <cp:revision>37</cp:revision>
  <dcterms:created xsi:type="dcterms:W3CDTF">2014-12-10T13:31:36Z</dcterms:created>
  <dcterms:modified xsi:type="dcterms:W3CDTF">2020-12-17T09:52:56Z</dcterms:modified>
</cp:coreProperties>
</file>